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6"/>
  </p:notesMasterIdLst>
  <p:sldIdLst>
    <p:sldId id="364" r:id="rId2"/>
    <p:sldId id="377" r:id="rId3"/>
    <p:sldId id="375" r:id="rId4"/>
    <p:sldId id="347" r:id="rId5"/>
    <p:sldId id="378" r:id="rId6"/>
    <p:sldId id="379" r:id="rId7"/>
    <p:sldId id="380" r:id="rId8"/>
    <p:sldId id="376" r:id="rId9"/>
    <p:sldId id="381" r:id="rId10"/>
    <p:sldId id="382" r:id="rId11"/>
    <p:sldId id="383" r:id="rId12"/>
    <p:sldId id="384" r:id="rId13"/>
    <p:sldId id="337" r:id="rId14"/>
    <p:sldId id="385" r:id="rId15"/>
    <p:sldId id="386" r:id="rId16"/>
    <p:sldId id="387" r:id="rId17"/>
    <p:sldId id="392" r:id="rId18"/>
    <p:sldId id="388" r:id="rId19"/>
    <p:sldId id="389" r:id="rId20"/>
    <p:sldId id="390" r:id="rId21"/>
    <p:sldId id="391" r:id="rId22"/>
    <p:sldId id="393" r:id="rId23"/>
    <p:sldId id="394" r:id="rId24"/>
    <p:sldId id="395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8BDC1E-4BD4-4A45-83D2-BA7F0B97B84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E5454B-C53B-471F-A3CE-97479CA2BCA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66A913-5435-432E-B0F7-3469C172009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5AA8B-6E1E-430F-9A39-C2520C8D539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D26215-285D-4A5F-936D-83EB2A19AB5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BC21A-E8CF-4D2C-BBC2-3D4A4A053EA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EFF5C-EEED-444C-98D8-F00A19728A4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1F4AB3-D1B8-43AF-A3C3-6D606442236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D79E71-ED7B-4DE0-80BB-E23D67B04CF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B47871-D8A9-425A-A9CD-02998C2D942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DFA591-A742-48A8-B744-D6B204A5813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1B5811B-9920-492F-83E0-5FDCA979446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364886"/>
          </a:xfrm>
        </p:spPr>
        <p:txBody>
          <a:bodyPr>
            <a:normAutofit fontScale="92500" lnSpcReduction="10000"/>
          </a:bodyPr>
          <a:lstStyle/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Строки в </a:t>
            </a:r>
            <a:r>
              <a:rPr lang="en-US" dirty="0" smtClean="0"/>
              <a:t>C++ Builder</a:t>
            </a:r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О</a:t>
            </a:r>
            <a:r>
              <a:rPr lang="be-BY" dirty="0" smtClean="0"/>
              <a:t>ператор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Вкладки 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Additional</a:t>
            </a:r>
          </a:p>
          <a:p>
            <a:pPr marL="1619250" indent="269875" defTabSz="1258888">
              <a:buFont typeface="Arial" pitchFamily="34" charset="0"/>
              <a:buChar char="•"/>
            </a:pPr>
            <a:r>
              <a:rPr lang="en-US" dirty="0" err="1" smtClean="0"/>
              <a:t>DrawGrid</a:t>
            </a:r>
            <a:endParaRPr lang="ru-RU" dirty="0" smtClean="0"/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Win3.1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Samples</a:t>
            </a:r>
          </a:p>
          <a:p>
            <a:pPr marL="0" indent="269875" defTabSz="1258888">
              <a:buFont typeface="Arial" pitchFamily="34" charset="0"/>
              <a:buChar char="•"/>
            </a:pPr>
            <a:r>
              <a:rPr lang="ru-RU" dirty="0" smtClean="0"/>
              <a:t>Дополнительные сведения о формах</a:t>
            </a:r>
          </a:p>
          <a:p>
            <a:pPr marL="26988" indent="333375">
              <a:buFont typeface="Arial" pitchFamily="34" charset="0"/>
              <a:buChar char="•"/>
            </a:pPr>
            <a:endParaRPr lang="en-US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ColorGrid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982" t="18554" r="39056" b="18945"/>
          <a:stretch>
            <a:fillRect/>
          </a:stretch>
        </p:blipFill>
        <p:spPr bwMode="auto">
          <a:xfrm>
            <a:off x="2786050" y="857231"/>
            <a:ext cx="3500462" cy="560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Выбор цвета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1332" t="49023" r="21998" b="8984"/>
          <a:stretch>
            <a:fillRect/>
          </a:stretch>
        </p:blipFill>
        <p:spPr bwMode="auto">
          <a:xfrm>
            <a:off x="285720" y="1142984"/>
            <a:ext cx="875530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Рисование линии 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1845" t="46875" r="22584" b="13086"/>
          <a:stretch>
            <a:fillRect/>
          </a:stretch>
        </p:blipFill>
        <p:spPr bwMode="auto">
          <a:xfrm>
            <a:off x="357157" y="1357298"/>
            <a:ext cx="867710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357166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3458" y="571480"/>
            <a:ext cx="7835268" cy="114300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Остальные компоненты </a:t>
            </a:r>
            <a:r>
              <a:rPr lang="en-US" sz="3600" dirty="0" smtClean="0">
                <a:latin typeface="+mn-lt"/>
              </a:rPr>
              <a:t>Samples</a:t>
            </a:r>
            <a:endParaRPr lang="be-BY" sz="3600" dirty="0" err="1" smtClean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3012" y="2000240"/>
            <a:ext cx="7978144" cy="4714908"/>
          </a:xfrm>
        </p:spPr>
        <p:txBody>
          <a:bodyPr>
            <a:normAutofit lnSpcReduction="10000"/>
          </a:bodyPr>
          <a:lstStyle/>
          <a:p>
            <a:pPr marL="0" indent="630238" algn="just">
              <a:buFont typeface="Arial" pitchFamily="34" charset="0"/>
              <a:buChar char="•"/>
            </a:pPr>
            <a:r>
              <a:rPr lang="ru-RU" dirty="0" err="1" smtClean="0"/>
              <a:t>PerformanceGraph</a:t>
            </a:r>
            <a:r>
              <a:rPr lang="ru-RU" dirty="0" smtClean="0"/>
              <a:t>. График исполнения служит для наглядного отображения используемых ресурсов компьютера.</a:t>
            </a:r>
            <a:endParaRPr lang="en-US" dirty="0" smtClean="0"/>
          </a:p>
          <a:p>
            <a:pPr marL="0" indent="630238" algn="just">
              <a:buFont typeface="Arial" pitchFamily="34" charset="0"/>
              <a:buChar char="•"/>
            </a:pPr>
            <a:endParaRPr lang="ru-RU" dirty="0" smtClean="0"/>
          </a:p>
          <a:p>
            <a:pPr marL="0" indent="630238" algn="just">
              <a:buFont typeface="Arial" pitchFamily="34" charset="0"/>
              <a:buChar char="•"/>
            </a:pPr>
            <a:r>
              <a:rPr lang="ru-RU" sz="2800" dirty="0" err="1" smtClean="0"/>
              <a:t>CSpinEdit</a:t>
            </a:r>
            <a:r>
              <a:rPr lang="ru-RU" sz="2800" dirty="0" smtClean="0"/>
              <a:t>. </a:t>
            </a:r>
            <a:r>
              <a:rPr lang="ru-RU" dirty="0" smtClean="0"/>
              <a:t>Редактор вращения применяется для создания окна редактирования в комбинации с кнопкой-счетчиком.</a:t>
            </a:r>
            <a:endParaRPr lang="en-US" dirty="0" smtClean="0"/>
          </a:p>
          <a:p>
            <a:pPr marL="0" indent="630238" algn="just">
              <a:buFont typeface="Arial" pitchFamily="34" charset="0"/>
              <a:buChar char="•"/>
            </a:pPr>
            <a:endParaRPr lang="ru-RU" dirty="0" smtClean="0"/>
          </a:p>
          <a:p>
            <a:pPr marL="0" indent="630238" algn="just">
              <a:buFont typeface="Arial" pitchFamily="34" charset="0"/>
              <a:buChar char="•"/>
            </a:pPr>
            <a:r>
              <a:rPr lang="ru-RU" sz="2800" dirty="0" err="1" smtClean="0"/>
              <a:t>Pie</a:t>
            </a:r>
            <a:r>
              <a:rPr lang="ru-RU" sz="2800" dirty="0" smtClean="0"/>
              <a:t>. </a:t>
            </a:r>
            <a:r>
              <a:rPr lang="ru-RU" dirty="0" smtClean="0"/>
              <a:t>Сектор используется для создания индикатора хода процесса в виде секторной диаграммы.</a:t>
            </a:r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4414" y="285728"/>
            <a:ext cx="7835268" cy="1143008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latin typeface="+mn-lt"/>
              </a:rPr>
              <a:t>Дополнительные сведения </a:t>
            </a:r>
            <a:r>
              <a:rPr lang="en-US" sz="3600" dirty="0" smtClean="0">
                <a:latin typeface="+mn-lt"/>
              </a:rPr>
              <a:t/>
            </a:r>
            <a:br>
              <a:rPr lang="en-US" sz="3600" dirty="0" smtClean="0">
                <a:latin typeface="+mn-lt"/>
              </a:rPr>
            </a:br>
            <a:r>
              <a:rPr lang="ru-RU" sz="3600" dirty="0" smtClean="0">
                <a:latin typeface="+mn-lt"/>
              </a:rPr>
              <a:t>о формах </a:t>
            </a:r>
            <a:r>
              <a:rPr lang="en-US" sz="3600" dirty="0" smtClean="0">
                <a:latin typeface="+mn-lt"/>
              </a:rPr>
              <a:t>C++ Builder</a:t>
            </a:r>
            <a:endParaRPr lang="be-BY" sz="3600" dirty="0" err="1" smtClean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1643042" y="1500174"/>
            <a:ext cx="6143668" cy="511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главного окна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Являются основными составляющими, из которых строится приложение </a:t>
            </a:r>
            <a:r>
              <a:rPr lang="en-US" sz="2400" dirty="0" smtClean="0"/>
              <a:t>C++ Builder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 smtClean="0"/>
              <a:t>В типичной </a:t>
            </a:r>
            <a:r>
              <a:rPr lang="en-US" sz="2400" dirty="0" smtClean="0"/>
              <a:t>Windows</a:t>
            </a:r>
            <a:r>
              <a:rPr lang="ru-RU" sz="2400" dirty="0" smtClean="0"/>
              <a:t>-программе главное окно содержит меню, а также дополнительные элементы: строку состояния, инструментальную панель</a:t>
            </a:r>
            <a:r>
              <a:rPr lang="be-BY" sz="2400" dirty="0" smtClean="0"/>
              <a:t>.</a:t>
            </a:r>
          </a:p>
          <a:p>
            <a:endParaRPr lang="ru-RU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3906" r="74195" b="51172"/>
          <a:stretch>
            <a:fillRect/>
          </a:stretch>
        </p:blipFill>
        <p:spPr bwMode="auto">
          <a:xfrm>
            <a:off x="5286380" y="3000372"/>
            <a:ext cx="335755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диалоговых окон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Обычно имеют характерные черты:</a:t>
            </a:r>
          </a:p>
          <a:p>
            <a:pPr algn="just"/>
            <a:endParaRPr lang="ru-RU" sz="2400" dirty="0" smtClean="0"/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фиксированный размер;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наличие кнопки ОК;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наличие кнопок </a:t>
            </a:r>
            <a:r>
              <a:rPr lang="en-US" sz="2400" dirty="0" smtClean="0"/>
              <a:t>Cancel, Help</a:t>
            </a:r>
            <a:r>
              <a:rPr lang="ru-RU" sz="2400" dirty="0" smtClean="0"/>
              <a:t>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наличие вкладок;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ru-RU" sz="2400" dirty="0" smtClean="0"/>
              <a:t>использование клавиши </a:t>
            </a:r>
            <a:r>
              <a:rPr lang="en-US" sz="2400" dirty="0" smtClean="0"/>
              <a:t>Tab</a:t>
            </a:r>
            <a:r>
              <a:rPr lang="ru-RU" sz="2400" dirty="0" smtClean="0"/>
              <a:t> для перемещения между элементами управления.</a:t>
            </a:r>
          </a:p>
          <a:p>
            <a:pPr algn="just">
              <a:buFont typeface="Arial" pitchFamily="34" charset="0"/>
              <a:buChar char="•"/>
            </a:pPr>
            <a:endParaRPr lang="ru-RU" sz="2400" dirty="0" smtClean="0"/>
          </a:p>
          <a:p>
            <a:pPr algn="just"/>
            <a:r>
              <a:rPr lang="ru-RU" sz="2400" dirty="0" smtClean="0"/>
              <a:t>Создание: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новая форма с соответствующим оформлением;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окно </a:t>
            </a:r>
            <a:r>
              <a:rPr lang="en-US" sz="2400" dirty="0" smtClean="0"/>
              <a:t>About</a:t>
            </a:r>
            <a:r>
              <a:rPr lang="ru-RU" sz="2400" dirty="0" smtClean="0"/>
              <a:t> </a:t>
            </a:r>
            <a:r>
              <a:rPr lang="en-US" sz="2400" dirty="0" smtClean="0"/>
              <a:t>box</a:t>
            </a:r>
            <a:r>
              <a:rPr lang="ru-RU" sz="24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ru-RU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35798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Стандартное диалоговое окно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4500562" y="2786058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37884" t="33203" r="37958" b="33594"/>
          <a:stretch>
            <a:fillRect/>
          </a:stretch>
        </p:blipFill>
        <p:spPr bwMode="auto">
          <a:xfrm>
            <a:off x="214281" y="928670"/>
            <a:ext cx="416021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Окна «</a:t>
            </a: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</a:t>
            </a: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 программе»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285720" y="928670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8433" t="33203" r="38507" b="33594"/>
          <a:stretch>
            <a:fillRect/>
          </a:stretch>
        </p:blipFill>
        <p:spPr bwMode="auto">
          <a:xfrm>
            <a:off x="4714876" y="3003774"/>
            <a:ext cx="4143404" cy="335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диалоговых окон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433" t="33203" r="38507" b="33593"/>
          <a:stretch>
            <a:fillRect/>
          </a:stretch>
        </p:blipFill>
        <p:spPr bwMode="auto">
          <a:xfrm>
            <a:off x="4357686" y="2714620"/>
            <a:ext cx="450059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071538" y="928670"/>
            <a:ext cx="66255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/>
              <a:t>Символ копирайта </a:t>
            </a:r>
            <a:r>
              <a:rPr lang="ru-RU" sz="2400" b="1" dirty="0" smtClean="0"/>
              <a:t>(с)</a:t>
            </a:r>
            <a:r>
              <a:rPr lang="ru-RU" sz="2400" dirty="0" smtClean="0"/>
              <a:t> имеет код 169. </a:t>
            </a:r>
          </a:p>
          <a:p>
            <a:pPr algn="just"/>
            <a:r>
              <a:rPr lang="ru-RU" sz="2400" dirty="0" smtClean="0"/>
              <a:t>Набираем на цифровой клавиатуре </a:t>
            </a:r>
          </a:p>
          <a:p>
            <a:pPr algn="just"/>
            <a:r>
              <a:rPr lang="ru-RU" sz="2400" b="1" dirty="0" smtClean="0"/>
              <a:t>0169</a:t>
            </a:r>
            <a:r>
              <a:rPr lang="ru-RU" sz="2400" dirty="0" smtClean="0"/>
              <a:t> с нажатой клавишей </a:t>
            </a:r>
            <a:r>
              <a:rPr lang="en-US" sz="2400" b="1" dirty="0" smtClean="0"/>
              <a:t>Alt</a:t>
            </a:r>
            <a:r>
              <a:rPr lang="ru-RU" sz="2400" dirty="0" smtClean="0"/>
              <a:t>. </a:t>
            </a:r>
          </a:p>
          <a:p>
            <a:pPr algn="just"/>
            <a:r>
              <a:rPr lang="ru-RU" sz="2400" dirty="0" smtClean="0"/>
              <a:t>Таким образом можно набрать любой символ.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928662" y="1071546"/>
            <a:ext cx="4929222" cy="5357850"/>
          </a:xfrm>
        </p:spPr>
        <p:txBody>
          <a:bodyPr>
            <a:noAutofit/>
          </a:bodyPr>
          <a:lstStyle/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связать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окно редактирования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Edit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с помощью свойства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FileEdit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MultiSelect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разрешает выбор нескольких файлов;</a:t>
            </a:r>
          </a:p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ShowGlyphs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разрешает показ пиктограмм файлов;</a:t>
            </a:r>
          </a:p>
          <a:p>
            <a:pPr marL="26988" indent="333375">
              <a:spcBef>
                <a:spcPct val="0"/>
              </a:spcBef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FileName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имя выбранного пользователем файла.</a:t>
            </a: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t="49805" r="85725" b="16015"/>
          <a:stretch>
            <a:fillRect/>
          </a:stretch>
        </p:blipFill>
        <p:spPr bwMode="auto">
          <a:xfrm>
            <a:off x="6357982" y="928670"/>
            <a:ext cx="2285984" cy="307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 l="36274" t="24609" r="51647" b="52930"/>
          <a:stretch>
            <a:fillRect/>
          </a:stretch>
        </p:blipFill>
        <p:spPr bwMode="auto">
          <a:xfrm>
            <a:off x="6357951" y="4039470"/>
            <a:ext cx="2286016" cy="238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Fil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eList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Box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Диалог с выбором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Диалог, позволяющий создать список из элементов </a:t>
            </a:r>
          </a:p>
          <a:p>
            <a:pPr algn="just"/>
            <a:r>
              <a:rPr lang="ru-RU" sz="2400" dirty="0" smtClean="0"/>
              <a:t>и в дальнейшем его обработать.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6237" t="30273" r="36310" b="30664"/>
          <a:stretch>
            <a:fillRect/>
          </a:stretch>
        </p:blipFill>
        <p:spPr bwMode="auto">
          <a:xfrm>
            <a:off x="3214678" y="1928803"/>
            <a:ext cx="5715040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Окно ввода пароля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3060" t="22461" r="24780" b="27734"/>
          <a:stretch>
            <a:fillRect/>
          </a:stretch>
        </p:blipFill>
        <p:spPr bwMode="auto">
          <a:xfrm>
            <a:off x="500034" y="1357298"/>
            <a:ext cx="8429684" cy="452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Окно со страницами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3492" t="27344" r="33565" b="27734"/>
          <a:stretch>
            <a:fillRect/>
          </a:stretch>
        </p:blipFill>
        <p:spPr bwMode="auto">
          <a:xfrm>
            <a:off x="4643438" y="3143248"/>
            <a:ext cx="428628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33528" t="25586" r="33529" b="25586"/>
          <a:stretch>
            <a:fillRect/>
          </a:stretch>
        </p:blipFill>
        <p:spPr bwMode="auto">
          <a:xfrm>
            <a:off x="214282" y="857232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Мастер диалогов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5139" t="37109" r="35212" b="37500"/>
          <a:stretch>
            <a:fillRect/>
          </a:stretch>
        </p:blipFill>
        <p:spPr bwMode="auto">
          <a:xfrm>
            <a:off x="1857356" y="928670"/>
            <a:ext cx="54897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35176" t="36328" r="35175" b="37305"/>
          <a:stretch>
            <a:fillRect/>
          </a:stretch>
        </p:blipFill>
        <p:spPr bwMode="auto">
          <a:xfrm>
            <a:off x="1857356" y="3643314"/>
            <a:ext cx="557216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Мастер диалогов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4590" t="33203" r="34663" b="33594"/>
          <a:stretch>
            <a:fillRect/>
          </a:stretch>
        </p:blipFill>
        <p:spPr bwMode="auto">
          <a:xfrm>
            <a:off x="3357554" y="3122836"/>
            <a:ext cx="5446097" cy="330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142976" y="1000108"/>
            <a:ext cx="76438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Удобнее всего использовать для создания многостраничного диалогового окна. Если нужен диалог из одной страницы, проще использовать один из стандартных элементов.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3286124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ru-RU" dirty="0" err="1" smtClean="0">
                <a:latin typeface="+mn-lt"/>
              </a:rPr>
              <a:t>CSpinButton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7364"/>
            <a:ext cx="7406640" cy="79311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Кнопка вращения используется для создания кнопок-счетчиков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3286116" y="335756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8728" y="1785926"/>
            <a:ext cx="7406640" cy="147218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Samples </a:t>
            </a: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-&gt; </a:t>
            </a: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CCalendar</a:t>
            </a:r>
            <a:endParaRPr kumimoji="0" lang="be-BY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6000760" y="335756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928662" y="1071546"/>
            <a:ext cx="7643866" cy="5357850"/>
          </a:xfrm>
        </p:spPr>
        <p:txBody>
          <a:bodyPr>
            <a:noAutofit/>
          </a:bodyPr>
          <a:lstStyle/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Основные методы –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DownClick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UpClick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CSpinButton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31332" t="25586" r="31332" b="25586"/>
          <a:stretch>
            <a:fillRect/>
          </a:stretch>
        </p:blipFill>
        <p:spPr bwMode="auto">
          <a:xfrm>
            <a:off x="1500166" y="1714488"/>
            <a:ext cx="6357982" cy="467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Edit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8433" t="39062" r="24231" b="40430"/>
          <a:stretch>
            <a:fillRect/>
          </a:stretch>
        </p:blipFill>
        <p:spPr bwMode="auto">
          <a:xfrm>
            <a:off x="530650" y="2928934"/>
            <a:ext cx="832763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/>
          <a:srcRect l="33010" t="30063" r="40981" b="61730"/>
          <a:stretch>
            <a:fillRect/>
          </a:stretch>
        </p:blipFill>
        <p:spPr bwMode="auto">
          <a:xfrm>
            <a:off x="1285852" y="1142984"/>
            <a:ext cx="6715173" cy="11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PageControl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8433" t="47852" r="14897" b="31640"/>
          <a:stretch>
            <a:fillRect/>
          </a:stretch>
        </p:blipFill>
        <p:spPr bwMode="auto">
          <a:xfrm>
            <a:off x="108826" y="3571876"/>
            <a:ext cx="896376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 l="32591" t="39016" r="46014" b="48300"/>
          <a:stretch>
            <a:fillRect/>
          </a:stretch>
        </p:blipFill>
        <p:spPr bwMode="auto">
          <a:xfrm>
            <a:off x="428596" y="1071546"/>
            <a:ext cx="557216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631" t="83985" r="87372" b="12109"/>
          <a:stretch>
            <a:fillRect/>
          </a:stretch>
        </p:blipFill>
        <p:spPr bwMode="auto">
          <a:xfrm>
            <a:off x="4857752" y="2478564"/>
            <a:ext cx="4071934" cy="74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CCalendar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 l="32591" t="52447" r="34688" b="29646"/>
          <a:stretch>
            <a:fillRect/>
          </a:stretch>
        </p:blipFill>
        <p:spPr bwMode="auto">
          <a:xfrm>
            <a:off x="2500298" y="785794"/>
            <a:ext cx="4071966" cy="1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8433" t="39062" r="24231" b="20898"/>
          <a:stretch>
            <a:fillRect/>
          </a:stretch>
        </p:blipFill>
        <p:spPr bwMode="auto">
          <a:xfrm>
            <a:off x="1012295" y="2143115"/>
            <a:ext cx="7345919" cy="442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ru-RU" dirty="0" smtClean="0">
                <a:latin typeface="+mn-lt"/>
              </a:rPr>
              <a:t>C</a:t>
            </a:r>
            <a:r>
              <a:rPr lang="en-US" dirty="0" err="1" smtClean="0">
                <a:latin typeface="+mn-lt"/>
              </a:rPr>
              <a:t>ColorGrid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73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Цветовая сетка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4357686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000100" y="1071546"/>
            <a:ext cx="7643866" cy="5357850"/>
          </a:xfrm>
        </p:spPr>
        <p:txBody>
          <a:bodyPr>
            <a:noAutofit/>
          </a:bodyPr>
          <a:lstStyle/>
          <a:p>
            <a:pPr marL="26988" indent="-26988" algn="just">
              <a:spcBef>
                <a:spcPct val="0"/>
              </a:spcBef>
              <a:buNone/>
            </a:pPr>
            <a:r>
              <a:rPr lang="en-US" sz="2400" dirty="0" smtClean="0"/>
              <a:t> </a:t>
            </a:r>
            <a:r>
              <a:rPr lang="ru-RU" sz="2400" dirty="0" smtClean="0"/>
              <a:t>Компонент </a:t>
            </a:r>
            <a:r>
              <a:rPr lang="en-US" sz="2400" dirty="0" err="1" smtClean="0"/>
              <a:t>CColorGrid</a:t>
            </a:r>
            <a:r>
              <a:rPr lang="ru-RU" sz="2400" dirty="0" smtClean="0"/>
              <a:t> представляет собой упрощенный вариант диалогового окна компонента </a:t>
            </a:r>
            <a:r>
              <a:rPr lang="en-US" sz="2400" dirty="0" err="1" smtClean="0"/>
              <a:t>ColorDialog</a:t>
            </a:r>
            <a:r>
              <a:rPr lang="ru-RU" sz="2400" dirty="0" smtClean="0"/>
              <a:t> со вкладки </a:t>
            </a:r>
            <a:r>
              <a:rPr lang="en-US" sz="2400" dirty="0" smtClean="0"/>
              <a:t>Dialogs</a:t>
            </a:r>
            <a:r>
              <a:rPr lang="ru-RU" sz="2400" dirty="0" smtClean="0"/>
              <a:t>. Реализуется выбор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цветов фона и пера</a:t>
            </a:r>
            <a:r>
              <a:rPr lang="ru-RU" sz="2400" dirty="0" smtClean="0"/>
              <a:t> для рисования на канве главной формы.</a:t>
            </a:r>
          </a:p>
          <a:p>
            <a:pPr marL="26988" indent="-26988" algn="just">
              <a:spcBef>
                <a:spcPct val="0"/>
              </a:spcBef>
              <a:buNone/>
            </a:pPr>
            <a:endParaRPr lang="ru-RU" sz="2400" dirty="0" smtClean="0"/>
          </a:p>
          <a:p>
            <a:pPr marL="26988" indent="-26988" algn="just">
              <a:spcBef>
                <a:spcPct val="0"/>
              </a:spcBef>
              <a:buNone/>
            </a:pPr>
            <a:r>
              <a:rPr lang="ru-RU" sz="2400" dirty="0" smtClean="0"/>
              <a:t>Обработчик события </a:t>
            </a:r>
            <a:r>
              <a:rPr lang="en-US" sz="2400" dirty="0" err="1" smtClean="0"/>
              <a:t>OnChange</a:t>
            </a:r>
            <a:r>
              <a:rPr lang="ru-RU" sz="2400" dirty="0" smtClean="0"/>
              <a:t> осуществляет выбор двух из шестнадцати цветовых ячеек палитры. Номер одной ячейки заносится в свойство </a:t>
            </a:r>
            <a:r>
              <a:rPr lang="en-US" sz="2400" dirty="0" err="1" smtClean="0"/>
              <a:t>BackgroundIndex</a:t>
            </a:r>
            <a:r>
              <a:rPr lang="ru-RU" sz="2400" dirty="0" smtClean="0"/>
              <a:t> при нажатии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правой</a:t>
            </a:r>
            <a:r>
              <a:rPr lang="ru-RU" sz="2400" dirty="0" smtClean="0"/>
              <a:t> кнопки мыши (цвет фона). Номер другой становится значением свойства </a:t>
            </a:r>
            <a:r>
              <a:rPr lang="en-US" sz="2400" dirty="0" err="1" smtClean="0"/>
              <a:t>ForegroundIndex</a:t>
            </a:r>
            <a:r>
              <a:rPr lang="ru-RU" sz="2400" dirty="0" smtClean="0"/>
              <a:t> при нажатии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левой</a:t>
            </a:r>
            <a:r>
              <a:rPr lang="ru-RU" sz="2400" dirty="0" smtClean="0"/>
              <a:t> кнопки (цвет пера). </a:t>
            </a:r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ColorGrid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2216</TotalTime>
  <Words>540</Words>
  <PresentationFormat>Экран (4:3)</PresentationFormat>
  <Paragraphs>129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Солнцестояние</vt:lpstr>
      <vt:lpstr>Темы:</vt:lpstr>
      <vt:lpstr>Слайд 2</vt:lpstr>
      <vt:lpstr>Samples -&gt; CSpinButton</vt:lpstr>
      <vt:lpstr>Слайд 4</vt:lpstr>
      <vt:lpstr>Слайд 5</vt:lpstr>
      <vt:lpstr>Слайд 6</vt:lpstr>
      <vt:lpstr>Слайд 7</vt:lpstr>
      <vt:lpstr>Samples -&gt; CColorGrid</vt:lpstr>
      <vt:lpstr>Слайд 9</vt:lpstr>
      <vt:lpstr>Слайд 10</vt:lpstr>
      <vt:lpstr>Слайд 11</vt:lpstr>
      <vt:lpstr>Слайд 12</vt:lpstr>
      <vt:lpstr>Остальные компоненты Samples</vt:lpstr>
      <vt:lpstr>Дополнительные сведения  о формах C++ Builder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260</cp:revision>
  <dcterms:modified xsi:type="dcterms:W3CDTF">2013-03-14T19:08:02Z</dcterms:modified>
</cp:coreProperties>
</file>